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handoutMasterIdLst>
    <p:handoutMasterId r:id="rId10"/>
  </p:handoutMasterIdLst>
  <p:sldIdLst>
    <p:sldId id="321" r:id="rId2"/>
    <p:sldId id="309" r:id="rId3"/>
    <p:sldId id="322" r:id="rId4"/>
    <p:sldId id="323" r:id="rId5"/>
    <p:sldId id="324" r:id="rId6"/>
    <p:sldId id="325" r:id="rId7"/>
    <p:sldId id="32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0C17"/>
    <a:srgbClr val="008000"/>
    <a:srgbClr val="00FF00"/>
    <a:srgbClr val="33CC33"/>
    <a:srgbClr val="CC0066"/>
    <a:srgbClr val="BE0EA9"/>
    <a:srgbClr val="6600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89146" autoAdjust="0"/>
  </p:normalViewPr>
  <p:slideViewPr>
    <p:cSldViewPr>
      <p:cViewPr varScale="1">
        <p:scale>
          <a:sx n="65" d="100"/>
          <a:sy n="65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5FD1C20F-41BD-4C54-92A3-AB75EA533259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59580B0B-C64C-4D10-B7B9-5B8810F5D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529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B01F0860-F043-4D97-958D-61BF8401D5D7}" type="datetimeFigureOut">
              <a:rPr lang="ru-RU"/>
              <a:pPr>
                <a:defRPr/>
              </a:pPr>
              <a:t>12.04.2021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050E715B-6189-466A-A579-400C0A7A4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74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0E715B-6189-466A-A579-400C0A7A4D1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5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mtClean="0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8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7B2F-F1C2-4B6B-8B95-2E13B5142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405524"/>
      </p:ext>
    </p:extLst>
  </p:cSld>
  <p:clrMapOvr>
    <a:masterClrMapping/>
  </p:clrMapOvr>
  <p:transition spd="med">
    <p:pull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E69A2-0B72-429B-8A1D-270ABB003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961766"/>
      </p:ext>
    </p:extLst>
  </p:cSld>
  <p:clrMapOvr>
    <a:masterClrMapping/>
  </p:clrMapOvr>
  <p:transition spd="med">
    <p:pull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0FDC9-166B-4A7D-8B90-88453F50E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19390"/>
      </p:ext>
    </p:extLst>
  </p:cSld>
  <p:clrMapOvr>
    <a:masterClrMapping/>
  </p:clrMapOvr>
  <p:transition spd="med">
    <p:pull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F5A86-664F-4E23-BE3A-EAE77761CE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153056"/>
      </p:ext>
    </p:extLst>
  </p:cSld>
  <p:clrMapOvr>
    <a:masterClrMapping/>
  </p:clrMapOvr>
  <p:transition spd="med">
    <p:pull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4F7D2-F2DC-4284-A5A4-1555051D6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60681"/>
      </p:ext>
    </p:extLst>
  </p:cSld>
  <p:clrMapOvr>
    <a:masterClrMapping/>
  </p:clrMapOvr>
  <p:transition spd="med">
    <p:pull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9CA24-61BF-4498-8F23-E5AA9D437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422"/>
      </p:ext>
    </p:extLst>
  </p:cSld>
  <p:clrMapOvr>
    <a:masterClrMapping/>
  </p:clrMapOvr>
  <p:transition spd="med">
    <p:pull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6FBD0-F0B6-44AF-B938-292365F1E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912139"/>
      </p:ext>
    </p:extLst>
  </p:cSld>
  <p:clrMapOvr>
    <a:masterClrMapping/>
  </p:clrMapOvr>
  <p:transition spd="med">
    <p:pull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C63F4-836A-460B-B7B0-EE735A495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380935"/>
      </p:ext>
    </p:extLst>
  </p:cSld>
  <p:clrMapOvr>
    <a:masterClrMapping/>
  </p:clrMapOvr>
  <p:transition spd="med">
    <p:pull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11157-D8C1-4150-86E7-DA0B52B5F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330380"/>
      </p:ext>
    </p:extLst>
  </p:cSld>
  <p:clrMapOvr>
    <a:masterClrMapping/>
  </p:clrMapOvr>
  <p:transition spd="med">
    <p:pull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E26C2-71FD-46C4-8964-0B76730698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037196"/>
      </p:ext>
    </p:extLst>
  </p:cSld>
  <p:clrMapOvr>
    <a:masterClrMapping/>
  </p:clrMapOvr>
  <p:transition spd="med">
    <p:pull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92E9-C024-447B-97EB-D78BE0584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93826"/>
      </p:ext>
    </p:extLst>
  </p:cSld>
  <p:clrMapOvr>
    <a:masterClrMapping/>
  </p:clrMapOvr>
  <p:transition spd="med">
    <p:pull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4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5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6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7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8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9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0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91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3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103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103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3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6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charset="0"/>
              </a:defRPr>
            </a:lvl1pPr>
          </a:lstStyle>
          <a:p>
            <a:pPr>
              <a:defRPr/>
            </a:pPr>
            <a:fld id="{E47D253F-226B-41E7-A754-458AE2316C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5" r:id="rId1"/>
    <p:sldLayoutId id="2147485905" r:id="rId2"/>
    <p:sldLayoutId id="2147485906" r:id="rId3"/>
    <p:sldLayoutId id="2147485907" r:id="rId4"/>
    <p:sldLayoutId id="2147485908" r:id="rId5"/>
    <p:sldLayoutId id="2147485909" r:id="rId6"/>
    <p:sldLayoutId id="2147485910" r:id="rId7"/>
    <p:sldLayoutId id="2147485911" r:id="rId8"/>
    <p:sldLayoutId id="2147485912" r:id="rId9"/>
    <p:sldLayoutId id="2147485913" r:id="rId10"/>
    <p:sldLayoutId id="2147485914" r:id="rId11"/>
  </p:sldLayoutIdLst>
  <p:transition spd="med">
    <p:pull dir="l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2906713"/>
            <a:ext cx="8784976" cy="2970559"/>
          </a:xfrm>
        </p:spPr>
        <p:txBody>
          <a:bodyPr/>
          <a:lstStyle/>
          <a:p>
            <a:pPr algn="ctr"/>
            <a:r>
              <a:rPr lang="ru-RU" sz="6600" b="1" i="1" dirty="0" smtClean="0"/>
              <a:t>Примерная программа воспитания.</a:t>
            </a:r>
          </a:p>
          <a:p>
            <a:pPr algn="ctr"/>
            <a:r>
              <a:rPr lang="ru-RU" sz="4400" b="1" i="1" dirty="0" smtClean="0"/>
              <a:t>Модуль </a:t>
            </a:r>
          </a:p>
          <a:p>
            <a:pPr algn="ctr"/>
            <a:r>
              <a:rPr lang="ru-RU" sz="6600" b="1" i="1" dirty="0" smtClean="0"/>
              <a:t>«</a:t>
            </a:r>
            <a:r>
              <a:rPr lang="ru-RU" sz="4800" b="1" i="1" dirty="0" smtClean="0"/>
              <a:t>Классное руководство</a:t>
            </a:r>
            <a:r>
              <a:rPr lang="ru-RU" sz="5400" b="1" i="1" dirty="0" smtClean="0"/>
              <a:t>»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455336369"/>
      </p:ext>
    </p:extLst>
  </p:cSld>
  <p:clrMapOvr>
    <a:masterClrMapping/>
  </p:clrMapOvr>
  <p:transition spd="med">
    <p:pull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756048"/>
          </a:xfrm>
        </p:spPr>
        <p:txBody>
          <a:bodyPr/>
          <a:lstStyle/>
          <a:p>
            <a:pPr algn="ctr" eaLnBrk="1" hangingPunct="1"/>
            <a:r>
              <a:rPr lang="ru-RU" altLang="ru-RU" sz="4000" b="1" i="1" dirty="0" smtClean="0">
                <a:solidFill>
                  <a:srgbClr val="FF0066"/>
                </a:solidFill>
              </a:rPr>
              <a:t>Направления модуля </a:t>
            </a:r>
            <a:br>
              <a:rPr lang="ru-RU" altLang="ru-RU" sz="4000" b="1" i="1" dirty="0" smtClean="0">
                <a:solidFill>
                  <a:srgbClr val="FF0066"/>
                </a:solidFill>
              </a:rPr>
            </a:br>
            <a:r>
              <a:rPr lang="ru-RU" altLang="ru-RU" sz="4000" b="1" i="1" dirty="0" smtClean="0">
                <a:solidFill>
                  <a:srgbClr val="FF0066"/>
                </a:solidFill>
              </a:rPr>
              <a:t>«Классное руководство»</a:t>
            </a:r>
            <a:r>
              <a:rPr lang="ru-RU" altLang="ru-RU" sz="4000" b="1" i="1" dirty="0" smtClean="0">
                <a:solidFill>
                  <a:srgbClr val="FF0066"/>
                </a:solidFill>
              </a:rPr>
              <a:t/>
            </a:r>
            <a:br>
              <a:rPr lang="ru-RU" altLang="ru-RU" sz="4000" b="1" i="1" dirty="0" smtClean="0">
                <a:solidFill>
                  <a:srgbClr val="FF0066"/>
                </a:solidFill>
              </a:rPr>
            </a:br>
            <a:endParaRPr lang="ru-RU" altLang="ru-RU" sz="4000" b="1" i="1" dirty="0" smtClean="0">
              <a:solidFill>
                <a:srgbClr val="FF0066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340768"/>
            <a:ext cx="7772400" cy="4679032"/>
          </a:xfrm>
        </p:spPr>
        <p:txBody>
          <a:bodyPr/>
          <a:lstStyle/>
          <a:p>
            <a:r>
              <a:rPr lang="ru-RU" sz="3600" b="1" i="1" dirty="0" smtClean="0"/>
              <a:t>Работа с классным коллективом</a:t>
            </a:r>
          </a:p>
          <a:p>
            <a:r>
              <a:rPr lang="ru-RU" sz="3600" b="1" i="1" dirty="0" smtClean="0"/>
              <a:t>Индивидуальная работа с обучающимися</a:t>
            </a:r>
          </a:p>
          <a:p>
            <a:r>
              <a:rPr lang="ru-RU" sz="3600" b="1" i="1" dirty="0" smtClean="0"/>
              <a:t>Работа с учителями предметниками</a:t>
            </a:r>
          </a:p>
          <a:p>
            <a:r>
              <a:rPr lang="ru-RU" sz="3600" b="1" i="1" dirty="0" smtClean="0"/>
              <a:t>Работа с родителями или их законными представителями</a:t>
            </a:r>
            <a:endParaRPr lang="ru-RU" sz="3600" b="1" i="1" dirty="0"/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188640"/>
            <a:ext cx="7772400" cy="432048"/>
          </a:xfrm>
        </p:spPr>
        <p:txBody>
          <a:bodyPr/>
          <a:lstStyle/>
          <a:p>
            <a:r>
              <a:rPr lang="ru-RU" sz="3200" b="1" i="1" dirty="0" smtClean="0"/>
              <a:t>Работа с классным коллективом</a:t>
            </a:r>
            <a:endParaRPr lang="ru-RU" sz="3200" b="1" i="1" dirty="0"/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5543128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b="1" i="1" dirty="0"/>
              <a:t>•	</a:t>
            </a:r>
            <a:r>
              <a:rPr lang="ru-RU" sz="1600" b="1" i="1" dirty="0"/>
              <a:t>инициирование и поддержка участия класса в общешкольных ключевых делах, оказание необходимой помощи детям в их подготовке, проведении и анализе;</a:t>
            </a:r>
          </a:p>
          <a:p>
            <a:pPr marL="0" indent="0" algn="ctr">
              <a:buNone/>
            </a:pPr>
            <a:r>
              <a:rPr lang="ru-RU" sz="1600" b="1" i="1" dirty="0"/>
              <a:t>•	организация интересных и полезных для личностного развития ребенка совместных дел с учащимися вверенного ему класса (познавательной, трудовой, спортивно-оздоровительной, духовно-нравственной, творческой, профориентационной направленности), позволяющие с одной стороны, – вовлечь в них детей с самыми разными потребностями и тем самым дать им возможность </a:t>
            </a:r>
            <a:r>
              <a:rPr lang="ru-RU" sz="1600" b="1" i="1" dirty="0" err="1"/>
              <a:t>самореализоваться</a:t>
            </a:r>
            <a:r>
              <a:rPr lang="ru-RU" sz="1600" b="1" i="1" dirty="0"/>
              <a:t> в них, а с другой, – установить и упрочить доверительные отношения с учащимися класса, стать для них значимым взрослым, задающим образцы поведения в обществе. </a:t>
            </a:r>
          </a:p>
          <a:p>
            <a:pPr marL="0" indent="0" algn="ctr">
              <a:buNone/>
            </a:pPr>
            <a:r>
              <a:rPr lang="ru-RU" sz="1600" b="1" i="1" dirty="0"/>
              <a:t>•	проведение классных часов как часов плодотворного и доверительного общения педагога и школьников, основанных на принципах уважительного отношения к личности ребенка, поддержки активной позиции каждого ребенка в беседе, предоставления школьникам возможности обсуждения и принятия решений по обсуждаемой проблеме, создания благоприятной среды для общения. </a:t>
            </a:r>
          </a:p>
          <a:p>
            <a:pPr marL="0" indent="0" algn="ctr">
              <a:buNone/>
            </a:pPr>
            <a:r>
              <a:rPr lang="ru-RU" sz="1600" b="1" i="1" dirty="0"/>
              <a:t>•	сплочение коллектива класса через: игры и тренинги на сплочение и </a:t>
            </a:r>
            <a:r>
              <a:rPr lang="ru-RU" sz="1600" b="1" i="1" dirty="0" err="1"/>
              <a:t>командообразование</a:t>
            </a:r>
            <a:r>
              <a:rPr lang="ru-RU" sz="1600" b="1" i="1" dirty="0" smtClean="0"/>
              <a:t>;. </a:t>
            </a:r>
            <a:endParaRPr lang="ru-RU" sz="1600" b="1" i="1" dirty="0"/>
          </a:p>
          <a:p>
            <a:pPr marL="0" indent="0" algn="ctr">
              <a:buNone/>
            </a:pPr>
            <a:r>
              <a:rPr lang="ru-RU" sz="1600" b="1" i="1" dirty="0"/>
              <a:t>•	выработка совместно со школьниками законов класса, помогающих детям освоить нормы и правила общения, которым они должны следовать в школе. </a:t>
            </a:r>
          </a:p>
          <a:p>
            <a:pPr marL="0" indent="0" algn="ctr">
              <a:buNone/>
            </a:pP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3519595132"/>
      </p:ext>
    </p:extLst>
  </p:cSld>
  <p:clrMapOvr>
    <a:masterClrMapping/>
  </p:clrMapOvr>
  <p:transition spd="med"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64704"/>
            <a:ext cx="7772400" cy="5004271"/>
          </a:xfrm>
        </p:spPr>
        <p:txBody>
          <a:bodyPr/>
          <a:lstStyle/>
          <a:p>
            <a:r>
              <a:rPr lang="ru-RU" sz="1400" dirty="0"/>
              <a:t>•	</a:t>
            </a:r>
            <a:r>
              <a:rPr lang="ru-RU" sz="1400" i="1" dirty="0">
                <a:solidFill>
                  <a:schemeClr val="tx1">
                    <a:lumMod val="75000"/>
                  </a:schemeClr>
                </a:solidFill>
              </a:rPr>
              <a:t>изучение особенностей личностного развития учащихся класса через наблюдение за поведением школьников в их повседневной жизни, в специально создаваемых педагогических ситуациях, в играх, погружающих ребенка в мир человеческих отношений, в организуемых педагогом беседах по тем или иным нравственным проблемам; результаты наблюдения сверяются с результатами бесед классного руководителя с родителями школьников, с преподающими в его классе учителями, а также (при необходимости) – со школьным психологом. </a:t>
            </a:r>
            <a:br>
              <a:rPr lang="ru-RU" sz="1400" i="1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sz="1400" i="1" dirty="0">
                <a:solidFill>
                  <a:schemeClr val="tx1">
                    <a:lumMod val="75000"/>
                  </a:schemeClr>
                </a:solidFill>
              </a:rPr>
              <a:t>•	поддержка ребенка в решении важных для него жизненных проблем (налаживание взаимоотношений с одноклассниками или учителями, выбор профессии, вуза и дальнейшего трудоустройства, успеваемость и т.п.), когда каждая проблема трансформируется классным руководителем в задачу для школьника, которую они совместно стараются решить. </a:t>
            </a:r>
            <a:br>
              <a:rPr lang="ru-RU" sz="1400" i="1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sz="1400" i="1" dirty="0">
                <a:solidFill>
                  <a:schemeClr val="tx1">
                    <a:lumMod val="75000"/>
                  </a:schemeClr>
                </a:solidFill>
              </a:rPr>
              <a:t>•	индивидуальная работа со школьниками класса, направленная на заполнение ими личных портфолио, в которых дети не просто фиксируют свои учебные, творческие, спортивные, личностные достижения, но и в ходе индивидуальных неформальных бесед с классным руководителем в начале каждого года планируют их, а в конце года – вместе анализируют свои успехи и неудачи. </a:t>
            </a:r>
            <a:br>
              <a:rPr lang="ru-RU" sz="1400" i="1" dirty="0">
                <a:solidFill>
                  <a:schemeClr val="tx1">
                    <a:lumMod val="75000"/>
                  </a:schemeClr>
                </a:solidFill>
              </a:rPr>
            </a:br>
            <a:r>
              <a:rPr lang="ru-RU" sz="1400" i="1" dirty="0">
                <a:solidFill>
                  <a:schemeClr val="tx1">
                    <a:lumMod val="75000"/>
                  </a:schemeClr>
                </a:solidFill>
              </a:rPr>
              <a:t>•	коррекция поведения ребенка через частные беседы с ним, его родителями или законными представителями, с другими учащимися класса; через включение в проводимые школьным психологом тренинги общения; через предложение взять на себя ответственность за то или иное поручение в классе.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88641"/>
            <a:ext cx="7772400" cy="504055"/>
          </a:xfrm>
        </p:spPr>
        <p:txBody>
          <a:bodyPr/>
          <a:lstStyle/>
          <a:p>
            <a:r>
              <a:rPr lang="ru-RU" sz="2400" b="1" i="1" dirty="0">
                <a:solidFill>
                  <a:schemeClr val="tx2">
                    <a:lumMod val="75000"/>
                  </a:schemeClr>
                </a:solidFill>
              </a:rPr>
              <a:t>Индивидуальная работа с учащимися:</a:t>
            </a:r>
          </a:p>
        </p:txBody>
      </p:sp>
    </p:spTree>
    <p:extLst>
      <p:ext uri="{BB962C8B-B14F-4D97-AF65-F5344CB8AC3E}">
        <p14:creationId xmlns:p14="http://schemas.microsoft.com/office/powerpoint/2010/main" val="601767176"/>
      </p:ext>
    </p:extLst>
  </p:cSld>
  <p:clrMapOvr>
    <a:masterClrMapping/>
  </p:clrMapOvr>
  <p:transition spd="med">
    <p:pull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5364311"/>
          </a:xfrm>
        </p:spPr>
        <p:txBody>
          <a:bodyPr/>
          <a:lstStyle/>
          <a:p>
            <a:r>
              <a:rPr lang="ru-RU" sz="2400" i="1" dirty="0"/>
              <a:t>Работа с учителями, преподающими в классе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708920"/>
            <a:ext cx="7883153" cy="3096343"/>
          </a:xfrm>
        </p:spPr>
        <p:txBody>
          <a:bodyPr/>
          <a:lstStyle/>
          <a:p>
            <a:r>
              <a:rPr lang="ru-RU" dirty="0"/>
              <a:t>•	</a:t>
            </a:r>
            <a:r>
              <a:rPr lang="ru-RU" b="1" i="1" dirty="0">
                <a:latin typeface="+mj-lt"/>
              </a:rPr>
              <a:t>регулярные консультации классного руководителя с учителями-предметниками, направленные на формирование единства мнений и требований педагогов по ключевым вопросам воспитания, на предупреждение и разрешение конфликтов между учителями и учащимися;</a:t>
            </a:r>
          </a:p>
          <a:p>
            <a:r>
              <a:rPr lang="ru-RU" b="1" i="1" dirty="0">
                <a:latin typeface="+mj-lt"/>
              </a:rPr>
              <a:t>•	проведение мини-педсоветов, направленных на решение конкретных проблем класса и интеграцию воспитательных влияний на школьников;</a:t>
            </a:r>
          </a:p>
          <a:p>
            <a:r>
              <a:rPr lang="ru-RU" b="1" i="1" dirty="0">
                <a:latin typeface="+mj-lt"/>
              </a:rPr>
              <a:t>•	привлечение учителей к участию во </a:t>
            </a:r>
            <a:r>
              <a:rPr lang="ru-RU" b="1" i="1" dirty="0" err="1">
                <a:latin typeface="+mj-lt"/>
              </a:rPr>
              <a:t>внутриклассных</a:t>
            </a:r>
            <a:r>
              <a:rPr lang="ru-RU" b="1" i="1" dirty="0">
                <a:latin typeface="+mj-lt"/>
              </a:rPr>
              <a:t> делах, дающих педагогам возможность лучше узнавать и понимать своих учеников, увидев их в иной, отличной от учебной, обстановке;</a:t>
            </a:r>
          </a:p>
          <a:p>
            <a:r>
              <a:rPr lang="ru-RU" b="1" i="1" dirty="0">
                <a:latin typeface="+mj-lt"/>
              </a:rPr>
              <a:t>•	привлечение учителей к участию в родительских </a:t>
            </a:r>
          </a:p>
        </p:txBody>
      </p:sp>
    </p:spTree>
    <p:extLst>
      <p:ext uri="{BB962C8B-B14F-4D97-AF65-F5344CB8AC3E}">
        <p14:creationId xmlns:p14="http://schemas.microsoft.com/office/powerpoint/2010/main" val="434438776"/>
      </p:ext>
    </p:extLst>
  </p:cSld>
  <p:clrMapOvr>
    <a:masterClrMapping/>
  </p:clrMapOvr>
  <p:transition spd="med">
    <p:pull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60649"/>
            <a:ext cx="7772400" cy="1152128"/>
          </a:xfrm>
        </p:spPr>
        <p:txBody>
          <a:bodyPr/>
          <a:lstStyle/>
          <a:p>
            <a:pPr algn="ctr"/>
            <a:r>
              <a:rPr lang="ru-RU" sz="2400" i="1" dirty="0"/>
              <a:t>Работа с родителями учащихся или их законными представителями: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0"/>
            <a:ext cx="8424936" cy="6984777"/>
          </a:xfrm>
        </p:spPr>
        <p:txBody>
          <a:bodyPr/>
          <a:lstStyle/>
          <a:p>
            <a:r>
              <a:rPr lang="ru-RU" dirty="0"/>
              <a:t>	</a:t>
            </a:r>
            <a:r>
              <a:rPr lang="ru-RU" b="1" i="1" dirty="0"/>
              <a:t>регулярное информирование родителей о школьных успехах и проблемах их детей, о жизни класса в целом;</a:t>
            </a:r>
          </a:p>
          <a:p>
            <a:r>
              <a:rPr lang="ru-RU" b="1" i="1" dirty="0"/>
              <a:t>•	помощь родителям школьников или их законным представителям в регулировании отношений между ними, администрацией школы и учителями-предметниками; </a:t>
            </a:r>
          </a:p>
          <a:p>
            <a:r>
              <a:rPr lang="ru-RU" b="1" i="1" dirty="0"/>
              <a:t>•	организация родительских собраний, происходящих в режиме обсуждения наиболее острых проблем обучения и воспитания школьников;</a:t>
            </a:r>
          </a:p>
          <a:p>
            <a:r>
              <a:rPr lang="ru-RU" b="1" i="1" dirty="0"/>
              <a:t>•	создание и организация работы родительских комитетов классов, участвующих в управлении образовательной организацией и решении вопросов воспитания и обучения их детей;</a:t>
            </a:r>
          </a:p>
          <a:p>
            <a:r>
              <a:rPr lang="ru-RU" b="1" i="1" dirty="0"/>
              <a:t>•	привлечение членов семей школьников к организации и проведению дел класса;</a:t>
            </a:r>
          </a:p>
          <a:p>
            <a:r>
              <a:rPr lang="ru-RU" b="1" i="1" dirty="0"/>
              <a:t>•	организация на базе класса семейных праздников, конкурсов, соревнований, направленных на сплочение семьи и школы.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4406576"/>
      </p:ext>
    </p:extLst>
  </p:cSld>
  <p:clrMapOvr>
    <a:masterClrMapping/>
  </p:clrMapOvr>
  <p:transition spd="med">
    <p:pull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56792"/>
            <a:ext cx="7772400" cy="4212183"/>
          </a:xfrm>
        </p:spPr>
        <p:txBody>
          <a:bodyPr/>
          <a:lstStyle/>
          <a:p>
            <a:pPr algn="ctr"/>
            <a:r>
              <a:rPr lang="ru-RU" i="1" dirty="0" smtClean="0"/>
              <a:t>Планирование:</a:t>
            </a:r>
            <a:br>
              <a:rPr lang="ru-RU" i="1" dirty="0" smtClean="0"/>
            </a:br>
            <a:r>
              <a:rPr lang="ru-RU" i="1" dirty="0" smtClean="0"/>
              <a:t> согласно индивидуальным планам работы классных руководителей</a:t>
            </a:r>
            <a:endParaRPr lang="ru-RU" i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683568" y="2708920"/>
            <a:ext cx="7772400" cy="989881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079411"/>
      </p:ext>
    </p:extLst>
  </p:cSld>
  <p:clrMapOvr>
    <a:masterClrMapping/>
  </p:clrMapOvr>
  <p:transition spd="med">
    <p:pull dir="lu"/>
  </p:transition>
</p:sld>
</file>

<file path=ppt/theme/theme1.xml><?xml version="1.0" encoding="utf-8"?>
<a:theme xmlns:a="http://schemas.openxmlformats.org/drawingml/2006/main" name="Эскиз">
  <a:themeElements>
    <a:clrScheme name="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Designs\Эскиз.pot</Template>
  <TotalTime>4210155</TotalTime>
  <Words>61</Words>
  <Application>Microsoft Office PowerPoint</Application>
  <PresentationFormat>Экран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Эскиз</vt:lpstr>
      <vt:lpstr>Презентация PowerPoint</vt:lpstr>
      <vt:lpstr>Направления модуля  «Классное руководство» </vt:lpstr>
      <vt:lpstr>Работа с классным коллективом</vt:lpstr>
      <vt:lpstr>• изучение особенностей личностного развития учащихся класса через наблюдение за поведением школьников в их повседневной жизни, в специально создаваемых педагогических ситуациях, в играх, погружающих ребенка в мир человеческих отношений, в организуемых педагогом беседах по тем или иным нравственным проблемам; результаты наблюдения сверяются с результатами бесед классного руководителя с родителями школьников, с преподающими в его классе учителями, а также (при необходимости) – со школьным психологом.  • поддержка ребенка в решении важных для него жизненных проблем (налаживание взаимоотношений с одноклассниками или учителями, выбор профессии, вуза и дальнейшего трудоустройства, успеваемость и т.п.), когда каждая проблема трансформируется классным руководителем в задачу для школьника, которую они совместно стараются решить.  • индивидуальная работа со школьниками класса, направленная на заполнение ими личных портфолио, в которых дети не просто фиксируют свои учебные, творческие, спортивные, личностные достижения, но и в ходе индивидуальных неформальных бесед с классным руководителем в начале каждого года планируют их, а в конце года – вместе анализируют свои успехи и неудачи.  • коррекция поведения ребенка через частные беседы с ним, его родителями или законными представителями, с другими учащимися класса; через включение в проводимые школьным психологом тренинги общения; через предложение взять на себя ответственность за то или иное поручение в классе.</vt:lpstr>
      <vt:lpstr>Работа с учителями, преподающими в классе </vt:lpstr>
      <vt:lpstr>Работа с родителями учащихся или их законными представителями:</vt:lpstr>
      <vt:lpstr>Планирование:  согласно индивидуальным планам работы классных руководителей</vt:lpstr>
    </vt:vector>
  </TitlesOfParts>
  <Company>IDPPO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принятия управленческого решения</dc:title>
  <dc:creator>kurs</dc:creator>
  <cp:lastModifiedBy>SOCPEDAGOG</cp:lastModifiedBy>
  <cp:revision>50</cp:revision>
  <dcterms:created xsi:type="dcterms:W3CDTF">2005-03-28T05:07:23Z</dcterms:created>
  <dcterms:modified xsi:type="dcterms:W3CDTF">2021-04-12T13:24:56Z</dcterms:modified>
</cp:coreProperties>
</file>